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1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59" r:id="rId21"/>
    <p:sldId id="260" r:id="rId2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8CAE"/>
    <a:srgbClr val="092A67"/>
    <a:srgbClr val="F5CE31"/>
    <a:srgbClr val="003B7A"/>
    <a:srgbClr val="0263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3294"/>
  </p:normalViewPr>
  <p:slideViewPr>
    <p:cSldViewPr snapToGrid="0">
      <p:cViewPr varScale="1">
        <p:scale>
          <a:sx n="111" d="100"/>
          <a:sy n="111" d="100"/>
        </p:scale>
        <p:origin x="51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0E59F-BCDF-B547-B5F0-80FB1F5C3587}" type="datetimeFigureOut">
              <a:rPr lang="en-US" smtClean="0"/>
              <a:pPr/>
              <a:t>2/25/18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A576A-462E-B247-814C-32E8FA05C3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53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A576A-462E-B247-814C-32E8FA05C3D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98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762" y="641838"/>
            <a:ext cx="7675684" cy="2703025"/>
          </a:xfrm>
        </p:spPr>
        <p:txBody>
          <a:bodyPr anchor="b">
            <a:normAutofit/>
          </a:bodyPr>
          <a:lstStyle>
            <a:lvl1pPr algn="r">
              <a:defRPr sz="4800" b="1">
                <a:solidFill>
                  <a:srgbClr val="003B7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9762" y="3602037"/>
            <a:ext cx="7666892" cy="1998663"/>
          </a:xfrm>
        </p:spPr>
        <p:txBody>
          <a:bodyPr>
            <a:normAutofit/>
          </a:bodyPr>
          <a:lstStyle>
            <a:lvl1pPr marL="0" indent="0" algn="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729763" y="3475566"/>
            <a:ext cx="7675683" cy="0"/>
          </a:xfrm>
          <a:prstGeom prst="line">
            <a:avLst/>
          </a:prstGeom>
          <a:ln>
            <a:solidFill>
              <a:srgbClr val="003B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603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 flipV="1">
            <a:off x="2368550" y="223324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2292350" y="490024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4"/>
          <p:cNvSpPr>
            <a:spLocks noChangeShapeType="1"/>
          </p:cNvSpPr>
          <p:nvPr userDrawn="1"/>
        </p:nvSpPr>
        <p:spPr bwMode="auto">
          <a:xfrm>
            <a:off x="2749550" y="2233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auto">
          <a:xfrm>
            <a:off x="2749550" y="52050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2749550" y="3757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23" name="AutoShape 20"/>
          <p:cNvSpPr>
            <a:spLocks noChangeArrowheads="1"/>
          </p:cNvSpPr>
          <p:nvPr userDrawn="1"/>
        </p:nvSpPr>
        <p:spPr bwMode="gray">
          <a:xfrm>
            <a:off x="3352800" y="20046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AutoShape 24"/>
          <p:cNvSpPr>
            <a:spLocks noChangeArrowheads="1"/>
          </p:cNvSpPr>
          <p:nvPr userDrawn="1"/>
        </p:nvSpPr>
        <p:spPr bwMode="gray">
          <a:xfrm>
            <a:off x="3349625" y="349689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val 26"/>
          <p:cNvSpPr>
            <a:spLocks noChangeArrowheads="1"/>
          </p:cNvSpPr>
          <p:nvPr userDrawn="1"/>
        </p:nvSpPr>
        <p:spPr bwMode="gray">
          <a:xfrm>
            <a:off x="3263900" y="212211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val 28"/>
          <p:cNvSpPr>
            <a:spLocks noChangeArrowheads="1"/>
          </p:cNvSpPr>
          <p:nvPr userDrawn="1"/>
        </p:nvSpPr>
        <p:spPr bwMode="gray">
          <a:xfrm>
            <a:off x="3276600" y="364294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AutoShape 32"/>
          <p:cNvSpPr>
            <a:spLocks noChangeArrowheads="1"/>
          </p:cNvSpPr>
          <p:nvPr userDrawn="1"/>
        </p:nvSpPr>
        <p:spPr bwMode="gray">
          <a:xfrm>
            <a:off x="3352800" y="4956171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Oval 34"/>
          <p:cNvSpPr>
            <a:spLocks noChangeArrowheads="1"/>
          </p:cNvSpPr>
          <p:nvPr userDrawn="1"/>
        </p:nvSpPr>
        <p:spPr bwMode="gray">
          <a:xfrm>
            <a:off x="3276600" y="5089521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20609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5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55266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7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9345" y="500921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1825710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785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65992"/>
            <a:ext cx="4629150" cy="53950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144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54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3769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5520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5520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25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88976"/>
            <a:ext cx="7886700" cy="1057275"/>
          </a:xfrm>
        </p:spPr>
        <p:txBody>
          <a:bodyPr>
            <a:noAutofit/>
          </a:bodyPr>
          <a:lstStyle>
            <a:lvl1pPr algn="ctr">
              <a:defRPr sz="52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218160" y="1602778"/>
            <a:ext cx="6711950" cy="4079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556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28650" y="488976"/>
            <a:ext cx="7886700" cy="1057275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>
              <a:defRPr sz="5200" b="1" cap="none" spc="50">
                <a:ln w="11430"/>
                <a:solidFill>
                  <a:schemeClr val="accent2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16" y="1778718"/>
            <a:ext cx="4448606" cy="2295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723292" y="4314788"/>
            <a:ext cx="5715000" cy="1474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5798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35369"/>
            <a:ext cx="7886700" cy="4264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714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6" y="3873501"/>
            <a:ext cx="8501743" cy="1781175"/>
          </a:xfrm>
        </p:spPr>
        <p:txBody>
          <a:bodyPr anchor="ctr"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3657600"/>
          </a:xfrm>
          <a:prstGeom prst="rect">
            <a:avLst/>
          </a:prstGeom>
          <a:solidFill>
            <a:srgbClr val="003B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FITlogo.png"/>
          <p:cNvPicPr>
            <a:picLocks noChangeAspect="1"/>
          </p:cNvPicPr>
          <p:nvPr userDrawn="1"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7559">
            <a:off x="6062648" y="-224663"/>
            <a:ext cx="3524140" cy="469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6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93825"/>
            <a:ext cx="3886200" cy="43211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93827"/>
            <a:ext cx="3886200" cy="4321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4346890" y="5715002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055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89063"/>
            <a:ext cx="3868340" cy="914522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318480"/>
            <a:ext cx="3868340" cy="3385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89063"/>
            <a:ext cx="3887391" cy="823912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18480"/>
            <a:ext cx="3887391" cy="3385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 userDrawn="1"/>
        </p:nvSpPr>
        <p:spPr>
          <a:xfrm>
            <a:off x="4336004" y="5704117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52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57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 7"/>
          <p:cNvSpPr>
            <a:spLocks noChangeShapeType="1"/>
          </p:cNvSpPr>
          <p:nvPr userDrawn="1"/>
        </p:nvSpPr>
        <p:spPr bwMode="auto">
          <a:xfrm>
            <a:off x="2894946" y="2708000"/>
            <a:ext cx="480054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Line 7"/>
          <p:cNvSpPr>
            <a:spLocks noChangeShapeType="1"/>
          </p:cNvSpPr>
          <p:nvPr userDrawn="1"/>
        </p:nvSpPr>
        <p:spPr bwMode="auto">
          <a:xfrm>
            <a:off x="2806365" y="4114465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 flipV="1">
            <a:off x="2341240" y="2007220"/>
            <a:ext cx="417152" cy="60702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2292350" y="4900239"/>
            <a:ext cx="452386" cy="588891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4"/>
          <p:cNvSpPr>
            <a:spLocks noChangeShapeType="1"/>
          </p:cNvSpPr>
          <p:nvPr userDrawn="1"/>
        </p:nvSpPr>
        <p:spPr bwMode="auto">
          <a:xfrm>
            <a:off x="2749550" y="201476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auto">
          <a:xfrm>
            <a:off x="2749550" y="5491795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Line 6"/>
          <p:cNvSpPr>
            <a:spLocks noChangeShapeType="1"/>
          </p:cNvSpPr>
          <p:nvPr userDrawn="1"/>
        </p:nvSpPr>
        <p:spPr bwMode="auto">
          <a:xfrm flipV="1">
            <a:off x="2526250" y="2703602"/>
            <a:ext cx="341385" cy="191163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2749550" y="340221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2485283" y="4574276"/>
            <a:ext cx="382351" cy="218473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23" name="AutoShape 20"/>
          <p:cNvSpPr>
            <a:spLocks noChangeArrowheads="1"/>
          </p:cNvSpPr>
          <p:nvPr userDrawn="1"/>
        </p:nvSpPr>
        <p:spPr bwMode="gray">
          <a:xfrm>
            <a:off x="3352800" y="178616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AutoShape 22"/>
          <p:cNvSpPr>
            <a:spLocks noChangeArrowheads="1"/>
          </p:cNvSpPr>
          <p:nvPr userDrawn="1"/>
        </p:nvSpPr>
        <p:spPr bwMode="gray">
          <a:xfrm>
            <a:off x="3352800" y="2467185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AutoShape 24"/>
          <p:cNvSpPr>
            <a:spLocks noChangeArrowheads="1"/>
          </p:cNvSpPr>
          <p:nvPr userDrawn="1"/>
        </p:nvSpPr>
        <p:spPr bwMode="gray">
          <a:xfrm>
            <a:off x="3349625" y="314186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val 26"/>
          <p:cNvSpPr>
            <a:spLocks noChangeArrowheads="1"/>
          </p:cNvSpPr>
          <p:nvPr userDrawn="1"/>
        </p:nvSpPr>
        <p:spPr bwMode="gray">
          <a:xfrm>
            <a:off x="3263900" y="190363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Oval 27"/>
          <p:cNvSpPr>
            <a:spLocks noChangeArrowheads="1"/>
          </p:cNvSpPr>
          <p:nvPr userDrawn="1"/>
        </p:nvSpPr>
        <p:spPr bwMode="gray">
          <a:xfrm>
            <a:off x="3276600" y="2600535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val 28"/>
          <p:cNvSpPr>
            <a:spLocks noChangeArrowheads="1"/>
          </p:cNvSpPr>
          <p:nvPr userDrawn="1"/>
        </p:nvSpPr>
        <p:spPr bwMode="gray">
          <a:xfrm>
            <a:off x="3276600" y="328791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AutoShape 29"/>
          <p:cNvSpPr>
            <a:spLocks noChangeArrowheads="1"/>
          </p:cNvSpPr>
          <p:nvPr userDrawn="1"/>
        </p:nvSpPr>
        <p:spPr bwMode="gray">
          <a:xfrm>
            <a:off x="3352800" y="5239198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Oval 31"/>
          <p:cNvSpPr>
            <a:spLocks noChangeArrowheads="1"/>
          </p:cNvSpPr>
          <p:nvPr userDrawn="1"/>
        </p:nvSpPr>
        <p:spPr bwMode="gray">
          <a:xfrm>
            <a:off x="3263900" y="5377310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AutoShape 32"/>
          <p:cNvSpPr>
            <a:spLocks noChangeArrowheads="1"/>
          </p:cNvSpPr>
          <p:nvPr userDrawn="1"/>
        </p:nvSpPr>
        <p:spPr bwMode="gray">
          <a:xfrm>
            <a:off x="3352800" y="4560176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Oval 34"/>
          <p:cNvSpPr>
            <a:spLocks noChangeArrowheads="1"/>
          </p:cNvSpPr>
          <p:nvPr userDrawn="1"/>
        </p:nvSpPr>
        <p:spPr bwMode="gray">
          <a:xfrm>
            <a:off x="3276600" y="4693526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184246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4" name="Text Placeholder 140"/>
          <p:cNvSpPr>
            <a:spLocks noGrp="1"/>
          </p:cNvSpPr>
          <p:nvPr>
            <p:ph type="body" sz="quarter" idx="11" hasCustomPrompt="1"/>
          </p:nvPr>
        </p:nvSpPr>
        <p:spPr>
          <a:xfrm>
            <a:off x="3660537" y="2524445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5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19763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6" name="Text Placeholder 140"/>
          <p:cNvSpPr>
            <a:spLocks noGrp="1"/>
          </p:cNvSpPr>
          <p:nvPr>
            <p:ph type="body" sz="quarter" idx="13" hasCustomPrompt="1"/>
          </p:nvPr>
        </p:nvSpPr>
        <p:spPr>
          <a:xfrm>
            <a:off x="3666409" y="529580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7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9345" y="4613221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8" name="AutoShape 24"/>
          <p:cNvSpPr>
            <a:spLocks noChangeArrowheads="1"/>
          </p:cNvSpPr>
          <p:nvPr userDrawn="1"/>
        </p:nvSpPr>
        <p:spPr bwMode="gray">
          <a:xfrm>
            <a:off x="3351820" y="3854115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Oval 28"/>
          <p:cNvSpPr>
            <a:spLocks noChangeArrowheads="1"/>
          </p:cNvSpPr>
          <p:nvPr userDrawn="1"/>
        </p:nvSpPr>
        <p:spPr bwMode="gray">
          <a:xfrm>
            <a:off x="3278795" y="4000165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Text Placeholder 140"/>
          <p:cNvSpPr>
            <a:spLocks noGrp="1"/>
          </p:cNvSpPr>
          <p:nvPr>
            <p:ph type="body" sz="quarter" idx="15" hasCustomPrompt="1"/>
          </p:nvPr>
        </p:nvSpPr>
        <p:spPr>
          <a:xfrm>
            <a:off x="3665668" y="3909889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43" name="Line 7"/>
          <p:cNvSpPr>
            <a:spLocks noChangeShapeType="1"/>
          </p:cNvSpPr>
          <p:nvPr userDrawn="1"/>
        </p:nvSpPr>
        <p:spPr bwMode="auto">
          <a:xfrm>
            <a:off x="2869831" y="4799410"/>
            <a:ext cx="480054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6" name="Line 2"/>
          <p:cNvSpPr>
            <a:spLocks noChangeShapeType="1"/>
          </p:cNvSpPr>
          <p:nvPr userDrawn="1"/>
        </p:nvSpPr>
        <p:spPr bwMode="auto">
          <a:xfrm flipV="1">
            <a:off x="2368550" y="223324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7" name="Line 3"/>
          <p:cNvSpPr>
            <a:spLocks noChangeShapeType="1"/>
          </p:cNvSpPr>
          <p:nvPr userDrawn="1"/>
        </p:nvSpPr>
        <p:spPr bwMode="auto">
          <a:xfrm>
            <a:off x="2292350" y="490024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8" name="Line 4"/>
          <p:cNvSpPr>
            <a:spLocks noChangeShapeType="1"/>
          </p:cNvSpPr>
          <p:nvPr userDrawn="1"/>
        </p:nvSpPr>
        <p:spPr bwMode="auto">
          <a:xfrm>
            <a:off x="2749550" y="2233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9" name="Line 5"/>
          <p:cNvSpPr>
            <a:spLocks noChangeShapeType="1"/>
          </p:cNvSpPr>
          <p:nvPr userDrawn="1"/>
        </p:nvSpPr>
        <p:spPr bwMode="auto">
          <a:xfrm>
            <a:off x="2749550" y="52050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0" name="Line 6"/>
          <p:cNvSpPr>
            <a:spLocks noChangeShapeType="1"/>
          </p:cNvSpPr>
          <p:nvPr userDrawn="1"/>
        </p:nvSpPr>
        <p:spPr bwMode="auto">
          <a:xfrm flipV="1">
            <a:off x="2673350" y="2995240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1" name="Line 7"/>
          <p:cNvSpPr>
            <a:spLocks noChangeShapeType="1"/>
          </p:cNvSpPr>
          <p:nvPr userDrawn="1"/>
        </p:nvSpPr>
        <p:spPr bwMode="auto">
          <a:xfrm>
            <a:off x="2749550" y="3757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2" name="Line 8"/>
          <p:cNvSpPr>
            <a:spLocks noChangeShapeType="1"/>
          </p:cNvSpPr>
          <p:nvPr userDrawn="1"/>
        </p:nvSpPr>
        <p:spPr bwMode="auto">
          <a:xfrm flipV="1">
            <a:off x="2673350" y="4487000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123" name="AutoShape 20"/>
          <p:cNvSpPr>
            <a:spLocks noChangeArrowheads="1"/>
          </p:cNvSpPr>
          <p:nvPr userDrawn="1"/>
        </p:nvSpPr>
        <p:spPr bwMode="gray">
          <a:xfrm>
            <a:off x="3352800" y="20046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5" name="AutoShape 22"/>
          <p:cNvSpPr>
            <a:spLocks noChangeArrowheads="1"/>
          </p:cNvSpPr>
          <p:nvPr userDrawn="1"/>
        </p:nvSpPr>
        <p:spPr bwMode="gray">
          <a:xfrm>
            <a:off x="3352800" y="27539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7" name="AutoShape 24"/>
          <p:cNvSpPr>
            <a:spLocks noChangeArrowheads="1"/>
          </p:cNvSpPr>
          <p:nvPr userDrawn="1"/>
        </p:nvSpPr>
        <p:spPr bwMode="gray">
          <a:xfrm>
            <a:off x="3349625" y="349689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9" name="Oval 26"/>
          <p:cNvSpPr>
            <a:spLocks noChangeArrowheads="1"/>
          </p:cNvSpPr>
          <p:nvPr userDrawn="1"/>
        </p:nvSpPr>
        <p:spPr bwMode="gray">
          <a:xfrm>
            <a:off x="3263900" y="212211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0" name="Oval 27"/>
          <p:cNvSpPr>
            <a:spLocks noChangeArrowheads="1"/>
          </p:cNvSpPr>
          <p:nvPr userDrawn="1"/>
        </p:nvSpPr>
        <p:spPr bwMode="gray">
          <a:xfrm>
            <a:off x="3276600" y="2887290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1" name="Oval 28"/>
          <p:cNvSpPr>
            <a:spLocks noChangeArrowheads="1"/>
          </p:cNvSpPr>
          <p:nvPr userDrawn="1"/>
        </p:nvSpPr>
        <p:spPr bwMode="gray">
          <a:xfrm>
            <a:off x="3276600" y="364294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2" name="AutoShape 29"/>
          <p:cNvSpPr>
            <a:spLocks noChangeArrowheads="1"/>
          </p:cNvSpPr>
          <p:nvPr userDrawn="1"/>
        </p:nvSpPr>
        <p:spPr bwMode="gray">
          <a:xfrm>
            <a:off x="3352800" y="4228728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4" name="Oval 31"/>
          <p:cNvSpPr>
            <a:spLocks noChangeArrowheads="1"/>
          </p:cNvSpPr>
          <p:nvPr userDrawn="1"/>
        </p:nvSpPr>
        <p:spPr bwMode="gray">
          <a:xfrm>
            <a:off x="3263900" y="4366840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5" name="AutoShape 32"/>
          <p:cNvSpPr>
            <a:spLocks noChangeArrowheads="1"/>
          </p:cNvSpPr>
          <p:nvPr userDrawn="1"/>
        </p:nvSpPr>
        <p:spPr bwMode="gray">
          <a:xfrm>
            <a:off x="3352800" y="4956171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7" name="Oval 34"/>
          <p:cNvSpPr>
            <a:spLocks noChangeArrowheads="1"/>
          </p:cNvSpPr>
          <p:nvPr userDrawn="1"/>
        </p:nvSpPr>
        <p:spPr bwMode="gray">
          <a:xfrm>
            <a:off x="3276600" y="5089521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1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20609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2" name="Text Placeholder 140"/>
          <p:cNvSpPr>
            <a:spLocks noGrp="1"/>
          </p:cNvSpPr>
          <p:nvPr>
            <p:ph type="body" sz="quarter" idx="11" hasCustomPrompt="1"/>
          </p:nvPr>
        </p:nvSpPr>
        <p:spPr>
          <a:xfrm>
            <a:off x="3660537" y="2811200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3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55266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4" name="Text Placeholder 140"/>
          <p:cNvSpPr>
            <a:spLocks noGrp="1"/>
          </p:cNvSpPr>
          <p:nvPr>
            <p:ph type="body" sz="quarter" idx="13" hasCustomPrompt="1"/>
          </p:nvPr>
        </p:nvSpPr>
        <p:spPr>
          <a:xfrm>
            <a:off x="3666409" y="428533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5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9345" y="500921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11047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mv="urn:schemas-microsoft-com:mac:vml"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 flipV="1">
            <a:off x="2368550" y="223324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2292350" y="490024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4"/>
          <p:cNvSpPr>
            <a:spLocks noChangeShapeType="1"/>
          </p:cNvSpPr>
          <p:nvPr userDrawn="1"/>
        </p:nvSpPr>
        <p:spPr bwMode="auto">
          <a:xfrm>
            <a:off x="2749550" y="2233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auto">
          <a:xfrm>
            <a:off x="2749550" y="52050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2749550" y="322972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 flipV="1">
            <a:off x="2673350" y="4319952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23" name="AutoShape 20"/>
          <p:cNvSpPr>
            <a:spLocks noChangeArrowheads="1"/>
          </p:cNvSpPr>
          <p:nvPr userDrawn="1"/>
        </p:nvSpPr>
        <p:spPr bwMode="gray">
          <a:xfrm>
            <a:off x="3352800" y="20046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AutoShape 24"/>
          <p:cNvSpPr>
            <a:spLocks noChangeArrowheads="1"/>
          </p:cNvSpPr>
          <p:nvPr userDrawn="1"/>
        </p:nvSpPr>
        <p:spPr bwMode="gray">
          <a:xfrm>
            <a:off x="3349625" y="296937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val 26"/>
          <p:cNvSpPr>
            <a:spLocks noChangeArrowheads="1"/>
          </p:cNvSpPr>
          <p:nvPr userDrawn="1"/>
        </p:nvSpPr>
        <p:spPr bwMode="gray">
          <a:xfrm>
            <a:off x="3263900" y="212211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val 28"/>
          <p:cNvSpPr>
            <a:spLocks noChangeArrowheads="1"/>
          </p:cNvSpPr>
          <p:nvPr userDrawn="1"/>
        </p:nvSpPr>
        <p:spPr bwMode="gray">
          <a:xfrm>
            <a:off x="3276600" y="311542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AutoShape 29"/>
          <p:cNvSpPr>
            <a:spLocks noChangeArrowheads="1"/>
          </p:cNvSpPr>
          <p:nvPr userDrawn="1"/>
        </p:nvSpPr>
        <p:spPr bwMode="gray">
          <a:xfrm>
            <a:off x="3352800" y="4949672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Oval 31"/>
          <p:cNvSpPr>
            <a:spLocks noChangeArrowheads="1"/>
          </p:cNvSpPr>
          <p:nvPr userDrawn="1"/>
        </p:nvSpPr>
        <p:spPr bwMode="gray">
          <a:xfrm>
            <a:off x="3263900" y="5087784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20609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5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0251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6" name="Text Placeholder 140"/>
          <p:cNvSpPr>
            <a:spLocks noGrp="1"/>
          </p:cNvSpPr>
          <p:nvPr>
            <p:ph type="body" sz="quarter" idx="13" hasCustomPrompt="1"/>
          </p:nvPr>
        </p:nvSpPr>
        <p:spPr>
          <a:xfrm>
            <a:off x="3666409" y="5006280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44" name="AutoShape 24"/>
          <p:cNvSpPr>
            <a:spLocks noChangeArrowheads="1"/>
          </p:cNvSpPr>
          <p:nvPr userDrawn="1"/>
        </p:nvSpPr>
        <p:spPr bwMode="gray">
          <a:xfrm>
            <a:off x="3352561" y="4053722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Oval 28"/>
          <p:cNvSpPr>
            <a:spLocks noChangeArrowheads="1"/>
          </p:cNvSpPr>
          <p:nvPr userDrawn="1"/>
        </p:nvSpPr>
        <p:spPr bwMode="gray">
          <a:xfrm>
            <a:off x="3279536" y="4199772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6409" y="410949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2198864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35369"/>
            <a:ext cx="7886700" cy="4264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89434" y="6334489"/>
            <a:ext cx="9275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accent2"/>
                </a:solidFill>
                <a:latin typeface="Arial Narrow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35719" y="63298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2"/>
                </a:solidFill>
                <a:latin typeface="Arial Narrow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27" y="6175630"/>
            <a:ext cx="9144000" cy="682370"/>
          </a:xfrm>
          <a:prstGeom prst="rect">
            <a:avLst/>
          </a:prstGeom>
          <a:solidFill>
            <a:srgbClr val="003B7A"/>
          </a:solidFill>
          <a:ln>
            <a:solidFill>
              <a:srgbClr val="003B7A"/>
            </a:solidFill>
          </a:ln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Manual Input 7"/>
          <p:cNvSpPr/>
          <p:nvPr/>
        </p:nvSpPr>
        <p:spPr>
          <a:xfrm rot="16200000" flipV="1">
            <a:off x="1397977" y="4624751"/>
            <a:ext cx="844058" cy="364001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88" y="6159045"/>
            <a:ext cx="2190446" cy="5905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01220" y="6190527"/>
            <a:ext cx="1933187" cy="453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5948" y="6237174"/>
            <a:ext cx="2845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92A67"/>
                </a:solidFill>
              </a:rPr>
              <a:t>FACULTY OF INFORMATION TECHNOLOGY</a:t>
            </a:r>
          </a:p>
          <a:p>
            <a:r>
              <a:rPr lang="en-US" sz="1100" b="1" dirty="0">
                <a:solidFill>
                  <a:srgbClr val="092A67"/>
                </a:solidFill>
              </a:rPr>
              <a:t>THU DUC COLLEGE OF TECHNOLOGY</a:t>
            </a:r>
          </a:p>
        </p:txBody>
      </p:sp>
      <p:pic>
        <p:nvPicPr>
          <p:cNvPr id="15" name="Picture 14" descr="cdiologo_white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725" y="6228382"/>
            <a:ext cx="676275" cy="568071"/>
          </a:xfrm>
          <a:prstGeom prst="rect">
            <a:avLst/>
          </a:prstGeom>
        </p:spPr>
      </p:pic>
      <p:pic>
        <p:nvPicPr>
          <p:cNvPr id="17" name="Picture 16" descr="tdc_logo_white.png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8" y="6224952"/>
            <a:ext cx="437945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5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5" r:id="rId7"/>
    <p:sldLayoutId id="2147483662" r:id="rId8"/>
    <p:sldLayoutId id="2147483663" r:id="rId9"/>
    <p:sldLayoutId id="214748366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3B7A"/>
          </a:solidFill>
          <a:latin typeface="Arial Narrow" pitchFamily="34" charset="0"/>
          <a:ea typeface="+mj-ea"/>
          <a:cs typeface="+mj-cs"/>
        </a:defRPr>
      </a:lvl1pPr>
    </p:titleStyle>
    <p:bodyStyle>
      <a:lvl1pPr marL="360363" indent="-360363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q"/>
        <a:defRPr sz="3200" b="1" kern="1200" baseline="0">
          <a:solidFill>
            <a:schemeClr val="accent2"/>
          </a:solidFill>
          <a:latin typeface="Arial Narrow" pitchFamily="34" charset="0"/>
          <a:ea typeface="+mn-ea"/>
          <a:cs typeface="+mn-cs"/>
        </a:defRPr>
      </a:lvl1pPr>
      <a:lvl2pPr marL="808038" indent="-350838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v"/>
        <a:defRPr sz="2800" kern="1200" baseline="0">
          <a:solidFill>
            <a:schemeClr val="accent1">
              <a:lumMod val="75000"/>
            </a:schemeClr>
          </a:solidFill>
          <a:latin typeface="Arial Narrow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400" kern="1200" baseline="0">
          <a:solidFill>
            <a:schemeClr val="accent2"/>
          </a:solidFill>
          <a:latin typeface="Arial Narrow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ü"/>
        <a:defRPr sz="2000" kern="1200" baseline="0">
          <a:solidFill>
            <a:schemeClr val="accent1">
              <a:lumMod val="75000"/>
            </a:schemeClr>
          </a:solidFill>
          <a:latin typeface="Arial Narrow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Ø"/>
        <a:defRPr sz="1800" kern="1200">
          <a:solidFill>
            <a:schemeClr val="accent2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 Hebrew" charset="-79"/>
                <a:ea typeface="Arial Hebrew" charset="-79"/>
                <a:cs typeface="Arial Hebrew" charset="-79"/>
              </a:rPr>
              <a:t>ĐIỀU KHIỂN MÀN HÌNH TƯƠNG TÁC VÀ CẢM BIẾN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II</a:t>
            </a:r>
          </a:p>
          <a:p>
            <a:r>
              <a:rPr lang="en-US" dirty="0"/>
              <a:t>Tiêu Kim Cương</a:t>
            </a:r>
          </a:p>
        </p:txBody>
      </p:sp>
    </p:spTree>
    <p:extLst>
      <p:ext uri="{BB962C8B-B14F-4D97-AF65-F5344CB8AC3E}">
        <p14:creationId xmlns:p14="http://schemas.microsoft.com/office/powerpoint/2010/main" val="3571978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TOUCHSCREEN AND SENSORS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 Three categories of Sensors</a:t>
            </a:r>
          </a:p>
          <a:p>
            <a:pPr lvl="1" algn="just"/>
            <a:r>
              <a:rPr lang="en-US" dirty="0"/>
              <a:t>Motion sensors</a:t>
            </a:r>
          </a:p>
          <a:p>
            <a:pPr lvl="2" algn="just"/>
            <a:r>
              <a:rPr lang="en-US" dirty="0"/>
              <a:t>Accelerometer, Gyroscope</a:t>
            </a:r>
          </a:p>
          <a:p>
            <a:pPr lvl="2" algn="just"/>
            <a:r>
              <a:rPr lang="en-US" dirty="0"/>
              <a:t>Gravity, Linear acceleration, Rotation vector</a:t>
            </a:r>
          </a:p>
          <a:p>
            <a:pPr lvl="1" algn="just"/>
            <a:r>
              <a:rPr lang="en-US" dirty="0"/>
              <a:t>Environmental sensors</a:t>
            </a:r>
          </a:p>
          <a:p>
            <a:pPr lvl="2" algn="just"/>
            <a:r>
              <a:rPr lang="en-US" dirty="0"/>
              <a:t>Humidity</a:t>
            </a:r>
          </a:p>
          <a:p>
            <a:pPr lvl="2" algn="just"/>
            <a:r>
              <a:rPr lang="en-US" dirty="0"/>
              <a:t>Light</a:t>
            </a:r>
          </a:p>
          <a:p>
            <a:pPr lvl="2" algn="just"/>
            <a:r>
              <a:rPr lang="en-US" dirty="0"/>
              <a:t>Pressure</a:t>
            </a:r>
          </a:p>
          <a:p>
            <a:pPr lvl="2" algn="just"/>
            <a:r>
              <a:rPr lang="en-US" dirty="0"/>
              <a:t>Temperature</a:t>
            </a:r>
          </a:p>
          <a:p>
            <a:pPr lvl="1" algn="just"/>
            <a:r>
              <a:rPr lang="en-US" dirty="0"/>
              <a:t>Position sensors</a:t>
            </a:r>
          </a:p>
          <a:p>
            <a:pPr lvl="2" algn="just"/>
            <a:r>
              <a:rPr lang="en-US" dirty="0"/>
              <a:t>Geomagnetic Field</a:t>
            </a:r>
          </a:p>
          <a:p>
            <a:pPr lvl="2" algn="just"/>
            <a:r>
              <a:rPr lang="en-US" dirty="0"/>
              <a:t>Proximity</a:t>
            </a:r>
          </a:p>
        </p:txBody>
      </p:sp>
    </p:spTree>
    <p:extLst>
      <p:ext uri="{BB962C8B-B14F-4D97-AF65-F5344CB8AC3E}">
        <p14:creationId xmlns:p14="http://schemas.microsoft.com/office/powerpoint/2010/main" val="2528379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TOUCHSCREEN AND SENSORS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 Some types of Sensors in Android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66599-2C30-1141-81C9-77BB4DB9A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11707"/>
            <a:ext cx="7886700" cy="268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32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TOUCHSCREEN AND SENSORS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A299A-A389-A94A-AC09-9DDCA277D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09701"/>
            <a:ext cx="7886700" cy="450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42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TOUCHSCREEN AND SENSORS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 How to do…</a:t>
            </a:r>
          </a:p>
          <a:p>
            <a:pPr lvl="1" algn="just"/>
            <a:r>
              <a:rPr lang="en-US" dirty="0"/>
              <a:t>List the available sensors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BA493C-9403-1B41-BD39-665A550A7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06178"/>
            <a:ext cx="7886699" cy="344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51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TOUCHSCREEN AND SENSORS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 How to do…</a:t>
            </a:r>
          </a:p>
          <a:p>
            <a:pPr lvl="1" algn="just"/>
            <a:r>
              <a:rPr lang="en-US" dirty="0"/>
              <a:t>Reading sensor data: Using </a:t>
            </a:r>
            <a:r>
              <a:rPr lang="en-US" dirty="0" err="1"/>
              <a:t>SensorEventListener</a:t>
            </a:r>
            <a:endParaRPr lang="en-US" dirty="0"/>
          </a:p>
          <a:p>
            <a:pPr lvl="2" algn="just"/>
            <a:r>
              <a:rPr lang="en-US" dirty="0" err="1"/>
              <a:t>onSensorChanged</a:t>
            </a:r>
            <a:r>
              <a:rPr lang="en-US" dirty="0"/>
              <a:t>(): Called when Sensor has new data</a:t>
            </a:r>
          </a:p>
          <a:p>
            <a:pPr lvl="2" algn="just"/>
            <a:r>
              <a:rPr lang="en-US" dirty="0" err="1"/>
              <a:t>onAccuracyChanged</a:t>
            </a:r>
            <a:r>
              <a:rPr lang="en-US" dirty="0"/>
              <a:t>(): Called when Accuracy changes</a:t>
            </a:r>
          </a:p>
          <a:p>
            <a:pPr lvl="1" algn="just"/>
            <a:r>
              <a:rPr lang="en-US" dirty="0"/>
              <a:t>Step 1: Declares some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D2C5C-D0BB-744D-8D4C-B2BFC0DAA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682364"/>
            <a:ext cx="7296150" cy="22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35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TOUCHSCREEN AND SENSORS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 How to do…</a:t>
            </a:r>
          </a:p>
          <a:p>
            <a:pPr lvl="1" algn="just"/>
            <a:r>
              <a:rPr lang="en-US" dirty="0"/>
              <a:t>Step 2: Register and unregister the sensor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99F7B3-A664-4A47-85C1-6EE29BA18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66976"/>
            <a:ext cx="7886700" cy="34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46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TOUCHSCREEN AND SENSORS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 How to do…</a:t>
            </a:r>
          </a:p>
          <a:p>
            <a:pPr lvl="1" algn="just"/>
            <a:r>
              <a:rPr lang="en-US" dirty="0"/>
              <a:t>Step 3: Get sensor, Sensor manager object</a:t>
            </a:r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r>
              <a:rPr lang="en-US" dirty="0"/>
              <a:t>Get sensor data in the Listener for data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52541-7E34-6D4E-AFCD-020968CAA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2432250"/>
            <a:ext cx="7505700" cy="1121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BB9D7-C1F2-E64F-B5DB-26CD4268C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132162"/>
            <a:ext cx="8087087" cy="182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92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TOUCHSCREEN AND SENSORS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 How to do…</a:t>
            </a:r>
          </a:p>
          <a:p>
            <a:pPr lvl="1" algn="just"/>
            <a:r>
              <a:rPr lang="en-US" dirty="0"/>
              <a:t>Make decision with sensor event changes</a:t>
            </a:r>
          </a:p>
          <a:p>
            <a:pPr lvl="2" algn="just"/>
            <a:r>
              <a:rPr lang="en-US" dirty="0"/>
              <a:t>Shake the phone =&gt; The phone is lock screen: Using </a:t>
            </a:r>
            <a:r>
              <a:rPr lang="en-US" dirty="0" err="1"/>
              <a:t>DevicePolicyManager</a:t>
            </a:r>
            <a:r>
              <a:rPr lang="en-US" dirty="0"/>
              <a:t> class in Android</a:t>
            </a:r>
          </a:p>
          <a:p>
            <a:pPr lvl="2" algn="just"/>
            <a:r>
              <a:rPr lang="en-US" dirty="0"/>
              <a:t>Before </a:t>
            </a:r>
            <a:r>
              <a:rPr lang="en-US" dirty="0" err="1"/>
              <a:t>setContentView</a:t>
            </a:r>
            <a:r>
              <a:rPr lang="en-US" dirty="0"/>
              <a:t> add:</a:t>
            </a:r>
          </a:p>
          <a:p>
            <a:pPr lvl="2" algn="just"/>
            <a:endParaRPr lang="en-US" dirty="0"/>
          </a:p>
          <a:p>
            <a:pPr lvl="2" algn="just"/>
            <a:endParaRPr lang="en-US" dirty="0"/>
          </a:p>
          <a:p>
            <a:pPr lvl="2" algn="just"/>
            <a:endParaRPr lang="en-US" dirty="0"/>
          </a:p>
          <a:p>
            <a:pPr lvl="2" algn="just"/>
            <a:r>
              <a:rPr lang="en-US" dirty="0"/>
              <a:t>And add the follow at the end of the above method</a:t>
            </a:r>
          </a:p>
          <a:p>
            <a:pPr lvl="2" algn="just"/>
            <a:endParaRPr lang="en-US" dirty="0"/>
          </a:p>
          <a:p>
            <a:pPr lvl="2" algn="just"/>
            <a:r>
              <a:rPr lang="en-US" dirty="0"/>
              <a:t>But the app is crashed because it requires admin </a:t>
            </a:r>
            <a:r>
              <a:rPr lang="en-US" dirty="0" err="1"/>
              <a:t>permis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CA708-0FB6-F440-8B09-4AE74B843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56" y="3481109"/>
            <a:ext cx="6941193" cy="11371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45569C-E84F-1942-8A4A-E94A8096ED21}"/>
              </a:ext>
            </a:extLst>
          </p:cNvPr>
          <p:cNvSpPr/>
          <p:nvPr/>
        </p:nvSpPr>
        <p:spPr>
          <a:xfrm>
            <a:off x="1817626" y="5044123"/>
            <a:ext cx="2615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660E7A"/>
                </a:solidFill>
              </a:rPr>
              <a:t>deviceManger</a:t>
            </a:r>
            <a:r>
              <a:rPr lang="en-US" dirty="0" err="1"/>
              <a:t>.lockNow</a:t>
            </a:r>
            <a:r>
              <a:rPr lang="en-U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673663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TOUCHSCREEN AND SENSORS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 How to get admin permission for our app</a:t>
            </a:r>
          </a:p>
          <a:p>
            <a:pPr lvl="1" algn="just"/>
            <a:r>
              <a:rPr lang="en-US" dirty="0"/>
              <a:t>Create a class extending from </a:t>
            </a:r>
            <a:r>
              <a:rPr lang="en-US" dirty="0" err="1"/>
              <a:t>DeviceAdminReceiver</a:t>
            </a:r>
            <a:endParaRPr lang="en-US" dirty="0"/>
          </a:p>
          <a:p>
            <a:pPr lvl="1" algn="just"/>
            <a:r>
              <a:rPr lang="en-US" dirty="0"/>
              <a:t>Create xml file to admin policies (force-lock key)</a:t>
            </a:r>
          </a:p>
          <a:p>
            <a:pPr lvl="1" algn="just"/>
            <a:endParaRPr lang="en-US" dirty="0"/>
          </a:p>
          <a:p>
            <a:pPr marL="457200" lvl="1" indent="0" algn="just">
              <a:buNone/>
            </a:pPr>
            <a:endParaRPr lang="en-US" dirty="0"/>
          </a:p>
          <a:p>
            <a:pPr lvl="1" algn="just"/>
            <a:r>
              <a:rPr lang="en-US" dirty="0"/>
              <a:t>Register the receiver on Manifest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ABD11-DC49-B44B-90CB-71479B0FA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2794799"/>
            <a:ext cx="7239000" cy="943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745BA4-D4F8-0E4A-8FC5-D7AA58D1C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50" y="4132162"/>
            <a:ext cx="7285300" cy="182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28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TOUCHSCREEN AND SENSORS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 How to get admin permission for our app</a:t>
            </a:r>
          </a:p>
          <a:p>
            <a:pPr lvl="1" algn="just"/>
            <a:r>
              <a:rPr lang="en-US" dirty="0"/>
              <a:t>Change the activity code</a:t>
            </a:r>
          </a:p>
          <a:p>
            <a:pPr lvl="2" algn="just"/>
            <a:r>
              <a:rPr lang="en-US" dirty="0"/>
              <a:t>Declare the variables</a:t>
            </a:r>
          </a:p>
          <a:p>
            <a:pPr lvl="2" algn="just"/>
            <a:endParaRPr lang="en-US" dirty="0"/>
          </a:p>
          <a:p>
            <a:pPr lvl="2" algn="just"/>
            <a:r>
              <a:rPr lang="en-US" dirty="0"/>
              <a:t>Add the code above </a:t>
            </a:r>
            <a:r>
              <a:rPr lang="en-US" dirty="0" err="1"/>
              <a:t>setContentView</a:t>
            </a:r>
            <a:endParaRPr lang="en-US" dirty="0"/>
          </a:p>
          <a:p>
            <a:pPr lvl="2" algn="just"/>
            <a:endParaRPr lang="en-US" dirty="0"/>
          </a:p>
          <a:p>
            <a:pPr lvl="2" algn="just"/>
            <a:endParaRPr lang="en-US" dirty="0"/>
          </a:p>
          <a:p>
            <a:pPr lvl="2" algn="just"/>
            <a:endParaRPr lang="en-US" dirty="0"/>
          </a:p>
          <a:p>
            <a:pPr lvl="2" algn="just"/>
            <a:r>
              <a:rPr lang="en-US" dirty="0"/>
              <a:t>Run and Active admin permission for the app</a:t>
            </a:r>
          </a:p>
          <a:p>
            <a:pPr lvl="2" algn="just"/>
            <a:r>
              <a:rPr lang="en-US" dirty="0"/>
              <a:t>To uninstall the app: Must deactivate admin permission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4FF32-8428-1C4D-913D-F2CF3F3F8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48" y="2724711"/>
            <a:ext cx="37846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46A26-4D9E-7B49-82D4-DD098AA00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192" y="3539769"/>
            <a:ext cx="7323158" cy="121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17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TOUCHSCREEN AND SENSORS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Some events used in android app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F78BD-A536-A540-B57F-34CD3415F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37410"/>
            <a:ext cx="7886700" cy="249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13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D15C5-9648-D542-AB13-9A8FC2486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</a:t>
            </a:r>
          </a:p>
        </p:txBody>
      </p:sp>
    </p:spTree>
    <p:extLst>
      <p:ext uri="{BB962C8B-B14F-4D97-AF65-F5344CB8AC3E}">
        <p14:creationId xmlns:p14="http://schemas.microsoft.com/office/powerpoint/2010/main" val="3984611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2AB1-DE2D-2841-8618-EEFCA1BD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4DD22-16F5-DD43-8931-596A06FEBD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Tieu Kim </a:t>
            </a:r>
            <a:r>
              <a:rPr lang="en-US" dirty="0" err="1"/>
              <a:t>Cuong</a:t>
            </a:r>
            <a:endParaRPr lang="en-US" dirty="0"/>
          </a:p>
          <a:p>
            <a:pPr lvl="1"/>
            <a:r>
              <a:rPr lang="en-US" dirty="0"/>
              <a:t>Department of Information Technology</a:t>
            </a:r>
          </a:p>
          <a:p>
            <a:pPr lvl="1"/>
            <a:r>
              <a:rPr lang="en-US" dirty="0" err="1"/>
              <a:t>cuongtk@tdc.edu.vn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5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TOUCHSCREEN AND SENSORS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 Recognition of Tap and Gestures</a:t>
            </a:r>
          </a:p>
          <a:p>
            <a:pPr lvl="1" algn="just"/>
            <a:r>
              <a:rPr lang="en-US" dirty="0"/>
              <a:t>2 steps of processing</a:t>
            </a:r>
          </a:p>
          <a:p>
            <a:pPr lvl="2" algn="just"/>
            <a:r>
              <a:rPr lang="en-US" dirty="0"/>
              <a:t>Gather the movement data: </a:t>
            </a:r>
            <a:r>
              <a:rPr lang="en-US" dirty="0" err="1"/>
              <a:t>onTouchEvent</a:t>
            </a:r>
            <a:r>
              <a:rPr lang="en-US" dirty="0"/>
              <a:t>()</a:t>
            </a:r>
          </a:p>
          <a:p>
            <a:pPr lvl="2" algn="just"/>
            <a:r>
              <a:rPr lang="en-US" dirty="0"/>
              <a:t>Determine what is the gesture corresponding using the class of </a:t>
            </a:r>
            <a:r>
              <a:rPr lang="en-US" dirty="0" err="1"/>
              <a:t>GestureDetector</a:t>
            </a:r>
            <a:r>
              <a:rPr lang="en-US" dirty="0"/>
              <a:t> in Android</a:t>
            </a:r>
          </a:p>
          <a:p>
            <a:pPr lvl="3" algn="just"/>
            <a:r>
              <a:rPr lang="en-US" dirty="0" err="1"/>
              <a:t>onTouchEvent</a:t>
            </a:r>
            <a:r>
              <a:rPr lang="en-US" dirty="0"/>
              <a:t>()</a:t>
            </a:r>
          </a:p>
          <a:p>
            <a:pPr lvl="3" algn="just"/>
            <a:r>
              <a:rPr lang="en-US" dirty="0" err="1"/>
              <a:t>onDown</a:t>
            </a:r>
            <a:r>
              <a:rPr lang="en-US" dirty="0"/>
              <a:t>()</a:t>
            </a:r>
          </a:p>
          <a:p>
            <a:pPr lvl="3" algn="just"/>
            <a:r>
              <a:rPr lang="en-US" dirty="0" err="1"/>
              <a:t>onFling</a:t>
            </a:r>
            <a:r>
              <a:rPr lang="en-US" dirty="0"/>
              <a:t>()</a:t>
            </a:r>
          </a:p>
          <a:p>
            <a:pPr lvl="3" algn="just"/>
            <a:r>
              <a:rPr lang="en-US" dirty="0" err="1"/>
              <a:t>onLongPress</a:t>
            </a:r>
            <a:r>
              <a:rPr lang="en-US" dirty="0"/>
              <a:t>()</a:t>
            </a:r>
          </a:p>
          <a:p>
            <a:pPr lvl="3" algn="just"/>
            <a:r>
              <a:rPr lang="en-US" dirty="0" err="1"/>
              <a:t>onScroll</a:t>
            </a:r>
            <a:r>
              <a:rPr lang="en-US" dirty="0"/>
              <a:t>()</a:t>
            </a:r>
          </a:p>
          <a:p>
            <a:pPr lvl="3" algn="just"/>
            <a:r>
              <a:rPr lang="en-US" dirty="0" err="1"/>
              <a:t>onShowPress</a:t>
            </a:r>
            <a:r>
              <a:rPr lang="en-US" dirty="0"/>
              <a:t>()</a:t>
            </a:r>
          </a:p>
          <a:p>
            <a:pPr lvl="3" algn="just"/>
            <a:r>
              <a:rPr lang="en-US" dirty="0" err="1"/>
              <a:t>onDoubleTap</a:t>
            </a:r>
            <a:r>
              <a:rPr lang="en-US" dirty="0"/>
              <a:t>() …</a:t>
            </a:r>
          </a:p>
          <a:p>
            <a:pPr lvl="1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36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TOUCHSCREEN AND SENSORS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 How to do…</a:t>
            </a:r>
          </a:p>
          <a:p>
            <a:pPr lvl="1" algn="just"/>
            <a:r>
              <a:rPr lang="en-US" dirty="0"/>
              <a:t>Capture single tap and double tap on the screen</a:t>
            </a:r>
          </a:p>
          <a:p>
            <a:pPr lvl="2" algn="just"/>
            <a:r>
              <a:rPr lang="en-US" dirty="0"/>
              <a:t>Define a gesture listener class in our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C48BEB-AD84-C847-9A63-407C7F002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42" y="2883711"/>
            <a:ext cx="7300008" cy="307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16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TOUCHSCREEN AND SENSORS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 How to do…</a:t>
            </a:r>
          </a:p>
          <a:p>
            <a:pPr lvl="1" algn="just"/>
            <a:r>
              <a:rPr lang="en-US" dirty="0"/>
              <a:t>Capture single tap and double tap on the screen</a:t>
            </a:r>
          </a:p>
          <a:p>
            <a:pPr lvl="2" algn="just"/>
            <a:r>
              <a:rPr lang="en-US" dirty="0"/>
              <a:t>Define a </a:t>
            </a:r>
            <a:r>
              <a:rPr lang="en-US" dirty="0" err="1"/>
              <a:t>onTouchEvent</a:t>
            </a:r>
            <a:r>
              <a:rPr lang="en-US" dirty="0"/>
              <a:t>() method to collect movement data</a:t>
            </a:r>
          </a:p>
          <a:p>
            <a:pPr lvl="2" algn="just"/>
            <a:endParaRPr lang="en-US" dirty="0"/>
          </a:p>
          <a:p>
            <a:pPr lvl="2" algn="just"/>
            <a:endParaRPr lang="en-US" dirty="0"/>
          </a:p>
          <a:p>
            <a:pPr lvl="2" algn="just"/>
            <a:endParaRPr lang="en-US" dirty="0"/>
          </a:p>
          <a:p>
            <a:pPr lvl="2" algn="just"/>
            <a:r>
              <a:rPr lang="en-US" dirty="0"/>
              <a:t>Create Gesture detector object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E6FDFF-5328-7F40-A620-4744B54EA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2847450"/>
            <a:ext cx="4457700" cy="977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428474-9462-8446-8E2E-636227059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663" y="4502552"/>
            <a:ext cx="7185387" cy="136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73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TOUCHSCREEN AND SENSORS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 How to do…</a:t>
            </a:r>
          </a:p>
          <a:p>
            <a:pPr lvl="1" algn="just"/>
            <a:r>
              <a:rPr lang="en-US" dirty="0"/>
              <a:t>Multi-touch gestures: </a:t>
            </a:r>
            <a:r>
              <a:rPr lang="en-US" dirty="0" err="1"/>
              <a:t>SimpleOnScaleGestureListener</a:t>
            </a:r>
            <a:endParaRPr lang="en-US" dirty="0"/>
          </a:p>
          <a:p>
            <a:pPr lvl="2" algn="just"/>
            <a:r>
              <a:rPr lang="en-US" dirty="0"/>
              <a:t>Define a gesture listener class in our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59AD9B-AFB1-F842-8DF3-6B9211C08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28" y="2926786"/>
            <a:ext cx="7705123" cy="281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61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TOUCHSCREEN AND SENSORS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 How to do…</a:t>
            </a:r>
          </a:p>
          <a:p>
            <a:pPr lvl="1" algn="just"/>
            <a:r>
              <a:rPr lang="en-US" dirty="0"/>
              <a:t>Multi-touch gestures: </a:t>
            </a:r>
            <a:r>
              <a:rPr lang="en-US" dirty="0" err="1"/>
              <a:t>SimpleOnScaleGestureListener</a:t>
            </a:r>
            <a:endParaRPr lang="en-US" dirty="0"/>
          </a:p>
          <a:p>
            <a:pPr lvl="2" algn="just"/>
            <a:r>
              <a:rPr lang="en-US" dirty="0"/>
              <a:t>Define a </a:t>
            </a:r>
            <a:r>
              <a:rPr lang="en-US" dirty="0" err="1"/>
              <a:t>onTouchEvent</a:t>
            </a:r>
            <a:r>
              <a:rPr lang="en-US" dirty="0"/>
              <a:t>() method to collect movement data</a:t>
            </a:r>
          </a:p>
          <a:p>
            <a:pPr lvl="2" algn="just"/>
            <a:endParaRPr lang="en-US" dirty="0"/>
          </a:p>
          <a:p>
            <a:pPr lvl="2" algn="just"/>
            <a:endParaRPr lang="en-US" dirty="0"/>
          </a:p>
          <a:p>
            <a:pPr lvl="2" algn="just"/>
            <a:endParaRPr lang="en-US" dirty="0"/>
          </a:p>
          <a:p>
            <a:pPr lvl="2" algn="just"/>
            <a:r>
              <a:rPr lang="en-US" dirty="0"/>
              <a:t>Create Gesture detector object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B0B57-3A85-F645-BB76-9C4BCC6D9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2892625"/>
            <a:ext cx="4381500" cy="100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850715-38BE-6649-A876-09DE22724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72" y="4346850"/>
            <a:ext cx="7496778" cy="164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66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TOUCHSCREEN AND SENSORS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 How to do…</a:t>
            </a:r>
          </a:p>
          <a:p>
            <a:pPr lvl="1" algn="just"/>
            <a:r>
              <a:rPr lang="en-US" dirty="0"/>
              <a:t>Swipe-to-Refresh: </a:t>
            </a:r>
            <a:r>
              <a:rPr lang="en-US" dirty="0" err="1"/>
              <a:t>SwipeRefreshLayout</a:t>
            </a:r>
            <a:endParaRPr lang="en-US" dirty="0"/>
          </a:p>
          <a:p>
            <a:pPr lvl="2" algn="just"/>
            <a:r>
              <a:rPr lang="en-US" dirty="0"/>
              <a:t>4 Steps to implement Swipe-to-fresh gesture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EEC48-019C-FF44-83B0-78555E0FB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01" y="3011186"/>
            <a:ext cx="7647250" cy="202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70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TOUCHSCREEN AND SENSORS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86551"/>
            <a:ext cx="7886700" cy="453969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 How about with Sensors…</a:t>
            </a:r>
          </a:p>
          <a:p>
            <a:pPr lvl="1" algn="just"/>
            <a:r>
              <a:rPr lang="en-US" dirty="0"/>
              <a:t>Using Android Sensor Framework, including:</a:t>
            </a:r>
          </a:p>
          <a:p>
            <a:pPr lvl="2" algn="just"/>
            <a:r>
              <a:rPr lang="en-US" dirty="0" err="1"/>
              <a:t>SensorManager</a:t>
            </a:r>
            <a:endParaRPr lang="en-US" dirty="0"/>
          </a:p>
          <a:p>
            <a:pPr lvl="2" algn="just"/>
            <a:r>
              <a:rPr lang="en-US" dirty="0"/>
              <a:t>Sensor</a:t>
            </a:r>
          </a:p>
          <a:p>
            <a:pPr lvl="2" algn="just"/>
            <a:r>
              <a:rPr lang="en-US" dirty="0" err="1"/>
              <a:t>SensorEventListener</a:t>
            </a:r>
            <a:endParaRPr lang="en-US" dirty="0"/>
          </a:p>
          <a:p>
            <a:pPr lvl="2" algn="just"/>
            <a:r>
              <a:rPr lang="en-US" dirty="0" err="1"/>
              <a:t>SensorEvent</a:t>
            </a:r>
            <a:endParaRPr lang="en-US" dirty="0"/>
          </a:p>
          <a:p>
            <a:pPr lvl="1" algn="just"/>
            <a:r>
              <a:rPr lang="en-US" dirty="0"/>
              <a:t>Two steps with sensors</a:t>
            </a:r>
          </a:p>
          <a:p>
            <a:pPr lvl="2" algn="just"/>
            <a:r>
              <a:rPr lang="en-US" dirty="0"/>
              <a:t>Specify the sensor in the Android Manifest</a:t>
            </a:r>
          </a:p>
          <a:p>
            <a:pPr lvl="3" algn="just"/>
            <a:r>
              <a:rPr lang="en-US" dirty="0"/>
              <a:t>Using the &lt;uses-feature&gt; </a:t>
            </a:r>
          </a:p>
          <a:p>
            <a:pPr lvl="3" algn="just"/>
            <a:r>
              <a:rPr lang="en-US" dirty="0"/>
              <a:t>Example: Work with a compass </a:t>
            </a:r>
          </a:p>
          <a:p>
            <a:pPr marL="1371600" lvl="3" indent="0" algn="just">
              <a:buNone/>
            </a:pPr>
            <a:endParaRPr lang="en-US" dirty="0"/>
          </a:p>
          <a:p>
            <a:pPr marL="1371600" lvl="3" indent="0" algn="just">
              <a:buNone/>
            </a:pPr>
            <a:endParaRPr lang="en-US" dirty="0"/>
          </a:p>
          <a:p>
            <a:pPr lvl="2" algn="just"/>
            <a:r>
              <a:rPr lang="en-US" dirty="0"/>
              <a:t>Check for the sensor at runtime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B6913-BB68-9F4A-B900-ECAAE7E50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894" y="4829909"/>
            <a:ext cx="7369456" cy="62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63053"/>
      </p:ext>
    </p:extLst>
  </p:cSld>
  <p:clrMapOvr>
    <a:masterClrMapping/>
  </p:clrMapOvr>
</p:sld>
</file>

<file path=ppt/theme/theme1.xml><?xml version="1.0" encoding="utf-8"?>
<a:theme xmlns:a="http://schemas.openxmlformats.org/drawingml/2006/main" name="Cuong 2017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Cuong 2017-1</Template>
  <TotalTime>55023</TotalTime>
  <Words>525</Words>
  <Application>Microsoft Macintosh PowerPoint</Application>
  <PresentationFormat>On-screen Show (4:3)</PresentationFormat>
  <Paragraphs>130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 Hebrew</vt:lpstr>
      <vt:lpstr>Arial Narrow</vt:lpstr>
      <vt:lpstr>Calibri</vt:lpstr>
      <vt:lpstr>Wingdings</vt:lpstr>
      <vt:lpstr>Cuong 2017</vt:lpstr>
      <vt:lpstr>ĐIỀU KHIỂN MÀN HÌNH TƯƠNG TÁC VÀ CẢM BIẾN</vt:lpstr>
      <vt:lpstr>TOUCHSCREEN AND SENSORS</vt:lpstr>
      <vt:lpstr>TOUCHSCREEN AND SENSORS</vt:lpstr>
      <vt:lpstr>TOUCHSCREEN AND SENSORS</vt:lpstr>
      <vt:lpstr>TOUCHSCREEN AND SENSORS</vt:lpstr>
      <vt:lpstr>TOUCHSCREEN AND SENSORS</vt:lpstr>
      <vt:lpstr>TOUCHSCREEN AND SENSORS</vt:lpstr>
      <vt:lpstr>TOUCHSCREEN AND SENSORS</vt:lpstr>
      <vt:lpstr>TOUCHSCREEN AND SENSORS</vt:lpstr>
      <vt:lpstr>TOUCHSCREEN AND SENSORS</vt:lpstr>
      <vt:lpstr>TOUCHSCREEN AND SENSORS</vt:lpstr>
      <vt:lpstr>TOUCHSCREEN AND SENSORS</vt:lpstr>
      <vt:lpstr>TOUCHSCREEN AND SENSORS</vt:lpstr>
      <vt:lpstr>TOUCHSCREEN AND SENSORS</vt:lpstr>
      <vt:lpstr>TOUCHSCREEN AND SENSORS</vt:lpstr>
      <vt:lpstr>TOUCHSCREEN AND SENSORS</vt:lpstr>
      <vt:lpstr>TOUCHSCREEN AND SENSORS</vt:lpstr>
      <vt:lpstr>TOUCHSCREEN AND SENSORS</vt:lpstr>
      <vt:lpstr>TOUCHSCREEN AND SENSORS</vt:lpstr>
      <vt:lpstr>QUESTIONS AND ANSWER</vt:lpstr>
      <vt:lpstr>THANK YOU!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Cương Tiêu Kim</dc:creator>
  <cp:lastModifiedBy>Cương Tiêu Kim</cp:lastModifiedBy>
  <cp:revision>160</cp:revision>
  <dcterms:created xsi:type="dcterms:W3CDTF">2017-12-28T08:34:58Z</dcterms:created>
  <dcterms:modified xsi:type="dcterms:W3CDTF">2018-03-11T10:34:54Z</dcterms:modified>
</cp:coreProperties>
</file>